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3"/>
  </p:notesMasterIdLst>
  <p:handoutMasterIdLst>
    <p:handoutMasterId r:id="rId34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441" r:id="rId11"/>
    <p:sldId id="487" r:id="rId12"/>
    <p:sldId id="473" r:id="rId13"/>
    <p:sldId id="476" r:id="rId14"/>
    <p:sldId id="474" r:id="rId15"/>
    <p:sldId id="479" r:id="rId16"/>
    <p:sldId id="478" r:id="rId17"/>
    <p:sldId id="480" r:id="rId18"/>
    <p:sldId id="481" r:id="rId19"/>
    <p:sldId id="483" r:id="rId20"/>
    <p:sldId id="484" r:id="rId21"/>
    <p:sldId id="485" r:id="rId22"/>
    <p:sldId id="496" r:id="rId23"/>
    <p:sldId id="491" r:id="rId24"/>
    <p:sldId id="495" r:id="rId25"/>
    <p:sldId id="490" r:id="rId26"/>
    <p:sldId id="461" r:id="rId27"/>
    <p:sldId id="504" r:id="rId28"/>
    <p:sldId id="506" r:id="rId29"/>
    <p:sldId id="498" r:id="rId30"/>
    <p:sldId id="502" r:id="rId31"/>
    <p:sldId id="501" r:id="rId32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2" autoAdjust="0"/>
    <p:restoredTop sz="83064" autoAdjust="0"/>
  </p:normalViewPr>
  <p:slideViewPr>
    <p:cSldViewPr snapToGrid="0" snapToObjects="1">
      <p:cViewPr varScale="1">
        <p:scale>
          <a:sx n="180" d="100"/>
          <a:sy n="180" d="100"/>
        </p:scale>
        <p:origin x="192" y="176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8/21/18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2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4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training in bioinformatics</a:t>
            </a:r>
          </a:p>
          <a:p>
            <a:pPr marL="227013" indent="-227013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-- for specialis</a:t>
            </a:r>
            <a:r>
              <a:rPr lang="en-US" altLang="en-US" sz="1200" dirty="0">
                <a:ea typeface="ＭＳ Ｐゴシック" panose="020B0600070205080204" pitchFamily="34" charset="-128"/>
              </a:rPr>
              <a:t>ts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		-- for biologists and clinicians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20 analysts, 15 faculty, 6 software engineering team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	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image" Target="../media/image6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tif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tif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68.tiff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tiff"/><Relationship Id="rId13" Type="http://schemas.openxmlformats.org/officeDocument/2006/relationships/image" Target="../media/image116.tiff"/><Relationship Id="rId3" Type="http://schemas.openxmlformats.org/officeDocument/2006/relationships/image" Target="../media/image94.emf"/><Relationship Id="rId7" Type="http://schemas.openxmlformats.org/officeDocument/2006/relationships/image" Target="../media/image110.png"/><Relationship Id="rId12" Type="http://schemas.openxmlformats.org/officeDocument/2006/relationships/image" Target="../media/image1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tiff"/><Relationship Id="rId5" Type="http://schemas.openxmlformats.org/officeDocument/2006/relationships/image" Target="../media/image108.png"/><Relationship Id="rId10" Type="http://schemas.openxmlformats.org/officeDocument/2006/relationships/image" Target="../media/image113.tiff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5.png"/><Relationship Id="rId18" Type="http://schemas.openxmlformats.org/officeDocument/2006/relationships/image" Target="../media/image30.tiff"/><Relationship Id="rId3" Type="http://schemas.openxmlformats.org/officeDocument/2006/relationships/image" Target="../media/image13.tiff"/><Relationship Id="rId7" Type="http://schemas.openxmlformats.org/officeDocument/2006/relationships/image" Target="../media/image17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8.tiff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10" Type="http://schemas.openxmlformats.org/officeDocument/2006/relationships/image" Target="../media/image22.tiff"/><Relationship Id="rId19" Type="http://schemas.openxmlformats.org/officeDocument/2006/relationships/image" Target="../media/image31.tiff"/><Relationship Id="rId4" Type="http://schemas.openxmlformats.org/officeDocument/2006/relationships/image" Target="../media/image14.tiff"/><Relationship Id="rId9" Type="http://schemas.openxmlformats.org/officeDocument/2006/relationships/image" Target="../media/image20.tiff"/><Relationship Id="rId1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3" Type="http://schemas.openxmlformats.org/officeDocument/2006/relationships/image" Target="../media/image13.tiff"/><Relationship Id="rId7" Type="http://schemas.openxmlformats.org/officeDocument/2006/relationships/image" Target="../media/image1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7.jpeg"/><Relationship Id="rId9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1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26.png"/><Relationship Id="rId21" Type="http://schemas.openxmlformats.org/officeDocument/2006/relationships/image" Target="../media/image135.png"/><Relationship Id="rId7" Type="http://schemas.openxmlformats.org/officeDocument/2006/relationships/image" Target="../media/image130.tiff"/><Relationship Id="rId12" Type="http://schemas.openxmlformats.org/officeDocument/2006/relationships/image" Target="../media/image131.png"/><Relationship Id="rId17" Type="http://schemas.openxmlformats.org/officeDocument/2006/relationships/image" Target="../media/image83.png"/><Relationship Id="rId25" Type="http://schemas.openxmlformats.org/officeDocument/2006/relationships/image" Target="../media/image139.tiff"/><Relationship Id="rId2" Type="http://schemas.openxmlformats.org/officeDocument/2006/relationships/image" Target="../media/image125.png"/><Relationship Id="rId16" Type="http://schemas.openxmlformats.org/officeDocument/2006/relationships/image" Target="../media/image66.png"/><Relationship Id="rId20" Type="http://schemas.openxmlformats.org/officeDocument/2006/relationships/image" Target="../media/image134.png"/><Relationship Id="rId29" Type="http://schemas.openxmlformats.org/officeDocument/2006/relationships/image" Target="../media/image1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79.png"/><Relationship Id="rId24" Type="http://schemas.openxmlformats.org/officeDocument/2006/relationships/image" Target="../media/image138.png"/><Relationship Id="rId32" Type="http://schemas.openxmlformats.org/officeDocument/2006/relationships/image" Target="../media/image146.tiff"/><Relationship Id="rId5" Type="http://schemas.openxmlformats.org/officeDocument/2006/relationships/image" Target="../media/image128.png"/><Relationship Id="rId15" Type="http://schemas.openxmlformats.org/officeDocument/2006/relationships/image" Target="../media/image64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62.png"/><Relationship Id="rId19" Type="http://schemas.openxmlformats.org/officeDocument/2006/relationships/image" Target="../media/image133.png"/><Relationship Id="rId31" Type="http://schemas.openxmlformats.org/officeDocument/2006/relationships/image" Target="../media/image145.tiff"/><Relationship Id="rId4" Type="http://schemas.openxmlformats.org/officeDocument/2006/relationships/image" Target="../media/image127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tiff"/><Relationship Id="rId3" Type="http://schemas.openxmlformats.org/officeDocument/2006/relationships/image" Target="../media/image13.tiff"/><Relationship Id="rId21" Type="http://schemas.openxmlformats.org/officeDocument/2006/relationships/image" Target="../media/image31.tiff"/><Relationship Id="rId7" Type="http://schemas.openxmlformats.org/officeDocument/2006/relationships/image" Target="../media/image17.jpeg"/><Relationship Id="rId12" Type="http://schemas.openxmlformats.org/officeDocument/2006/relationships/image" Target="../media/image22.tiff"/><Relationship Id="rId17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tiff"/><Relationship Id="rId20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5" Type="http://schemas.openxmlformats.org/officeDocument/2006/relationships/image" Target="../media/image25.png"/><Relationship Id="rId10" Type="http://schemas.openxmlformats.org/officeDocument/2006/relationships/image" Target="../media/image20.tiff"/><Relationship Id="rId19" Type="http://schemas.openxmlformats.org/officeDocument/2006/relationships/image" Target="../media/image29.png"/><Relationship Id="rId4" Type="http://schemas.openxmlformats.org/officeDocument/2006/relationships/image" Target="../media/image14.tiff"/><Relationship Id="rId9" Type="http://schemas.openxmlformats.org/officeDocument/2006/relationships/image" Target="../media/image19.tiff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tiff"/><Relationship Id="rId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23.png"/><Relationship Id="rId18" Type="http://schemas.openxmlformats.org/officeDocument/2006/relationships/image" Target="../media/image38.png"/><Relationship Id="rId3" Type="http://schemas.openxmlformats.org/officeDocument/2006/relationships/image" Target="../media/image33.png"/><Relationship Id="rId21" Type="http://schemas.openxmlformats.org/officeDocument/2006/relationships/image" Target="../media/image41.png"/><Relationship Id="rId7" Type="http://schemas.openxmlformats.org/officeDocument/2006/relationships/image" Target="../media/image22.tiff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tiff"/><Relationship Id="rId20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25.png"/><Relationship Id="rId24" Type="http://schemas.openxmlformats.org/officeDocument/2006/relationships/image" Target="../media/image13.tiff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tiff"/><Relationship Id="rId4" Type="http://schemas.openxmlformats.org/officeDocument/2006/relationships/image" Target="../media/image14.tiff"/><Relationship Id="rId9" Type="http://schemas.openxmlformats.org/officeDocument/2006/relationships/image" Target="../media/image32.png"/><Relationship Id="rId14" Type="http://schemas.openxmlformats.org/officeDocument/2006/relationships/image" Target="../media/image31.tiff"/><Relationship Id="rId2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44.tiff"/><Relationship Id="rId7" Type="http://schemas.openxmlformats.org/officeDocument/2006/relationships/image" Target="../media/image25.png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47.tiff"/><Relationship Id="rId5" Type="http://schemas.openxmlformats.org/officeDocument/2006/relationships/image" Target="../media/image32.png"/><Relationship Id="rId10" Type="http://schemas.openxmlformats.org/officeDocument/2006/relationships/image" Target="../media/image46.tiff"/><Relationship Id="rId4" Type="http://schemas.openxmlformats.org/officeDocument/2006/relationships/image" Target="../media/image23.png"/><Relationship Id="rId9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13" Type="http://schemas.openxmlformats.org/officeDocument/2006/relationships/image" Target="../media/image59.tif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tiff"/><Relationship Id="rId11" Type="http://schemas.openxmlformats.org/officeDocument/2006/relationships/image" Target="../media/image57.tiff"/><Relationship Id="rId5" Type="http://schemas.openxmlformats.org/officeDocument/2006/relationships/image" Target="../media/image51.tiff"/><Relationship Id="rId10" Type="http://schemas.openxmlformats.org/officeDocument/2006/relationships/image" Target="../media/image56.tiff"/><Relationship Id="rId4" Type="http://schemas.openxmlformats.org/officeDocument/2006/relationships/image" Target="../media/image50.tiff"/><Relationship Id="rId9" Type="http://schemas.openxmlformats.org/officeDocument/2006/relationships/image" Target="../media/image55.tiff"/><Relationship Id="rId14" Type="http://schemas.openxmlformats.org/officeDocument/2006/relationships/image" Target="../media/image6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7.png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2.tiff"/><Relationship Id="rId5" Type="http://schemas.openxmlformats.org/officeDocument/2006/relationships/image" Target="../media/image64.png"/><Relationship Id="rId10" Type="http://schemas.openxmlformats.org/officeDocument/2006/relationships/image" Target="../media/image71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407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47"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C3A138-0BA1-0C4D-955A-706FBEDE41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7287"/>
          <a:stretch/>
        </p:blipFill>
        <p:spPr>
          <a:xfrm>
            <a:off x="4610080" y="941209"/>
            <a:ext cx="4184834" cy="1312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79" b="346"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D64CC-22E1-DD4C-87ED-AFB8C3A11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490"/>
          <a:stretch/>
        </p:blipFill>
        <p:spPr>
          <a:xfrm>
            <a:off x="4803729" y="916784"/>
            <a:ext cx="3928456" cy="1620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90"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AC461D-17CA-7F44-925F-59BDF0E36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05" b="11765"/>
          <a:stretch/>
        </p:blipFill>
        <p:spPr>
          <a:xfrm>
            <a:off x="4803729" y="3111794"/>
            <a:ext cx="3928456" cy="1424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2978130" y="1389036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472828" cy="3108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independent variable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“similar”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476485" y="3963658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600" y="4154064"/>
            <a:ext cx="320465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#4879 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46"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405052" y="1260065"/>
            <a:ext cx="3483970" cy="3650747"/>
            <a:chOff x="405052" y="1260065"/>
            <a:chExt cx="3483970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80" y="4453612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with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expand=‘${ }’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 defines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1401695"/>
            <a:ext cx="4337876" cy="2985495"/>
            <a:chOff x="76595" y="1087086"/>
            <a:chExt cx="4337876" cy="29854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1087086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A44D18-823D-0D4A-8157-E25181F5555C}"/>
              </a:ext>
            </a:extLst>
          </p:cNvPr>
          <p:cNvGrpSpPr/>
          <p:nvPr/>
        </p:nvGrpSpPr>
        <p:grpSpPr>
          <a:xfrm>
            <a:off x="4334933" y="1381140"/>
            <a:ext cx="4627771" cy="3064437"/>
            <a:chOff x="4334933" y="1381140"/>
            <a:chExt cx="4627771" cy="3064437"/>
          </a:xfrm>
        </p:grpSpPr>
        <p:grpSp>
          <p:nvGrpSpPr>
            <p:cNvPr id="12" name="Group 11"/>
            <p:cNvGrpSpPr/>
            <p:nvPr/>
          </p:nvGrpSpPr>
          <p:grpSpPr>
            <a:xfrm>
              <a:off x="4334933" y="1585121"/>
              <a:ext cx="4627771" cy="2860456"/>
              <a:chOff x="4289778" y="1275013"/>
              <a:chExt cx="4627771" cy="286045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6871" y="1802448"/>
                <a:ext cx="4350678" cy="2333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0" name="Straight Arrow Connector 29"/>
              <p:cNvCxnSpPr/>
              <p:nvPr/>
            </p:nvCxnSpPr>
            <p:spPr bwMode="gray">
              <a:xfrm flipV="1">
                <a:off x="4289778" y="1275013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862F34-36CE-A848-B925-478106A0A630}"/>
                </a:ext>
              </a:extLst>
            </p:cNvPr>
            <p:cNvGrpSpPr/>
            <p:nvPr/>
          </p:nvGrpSpPr>
          <p:grpSpPr>
            <a:xfrm>
              <a:off x="5979215" y="1381140"/>
              <a:ext cx="1616300" cy="439845"/>
              <a:chOff x="5979215" y="1381140"/>
              <a:chExt cx="1616300" cy="43984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2B0452-F3D4-2E47-BFF1-E3DFC16060AC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3E79B81-79D9-3B4F-8A8F-9F1619028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7298" y="1381140"/>
                <a:ext cx="469042" cy="439845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1" t="50376" r="2282" b="12155"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94" t="49210" r="2146" b="14331"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69" y="1084212"/>
            <a:ext cx="4244377" cy="2389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53" y="927745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062" y="1460034"/>
            <a:ext cx="6361876" cy="24539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769158" y="4063657"/>
            <a:ext cx="7251403" cy="953555"/>
            <a:chOff x="623778" y="4074273"/>
            <a:chExt cx="7752664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02548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1066" y="4074273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steps to embedded </a:t>
            </a:r>
            <a:r>
              <a:rPr lang="en-US" dirty="0" err="1"/>
              <a:t>SoS</a:t>
            </a:r>
            <a:r>
              <a:rPr lang="en-US" dirty="0"/>
              <a:t> workflows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66" y="1720076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D5032-C8CC-E24E-A51F-F6D8E8208BCC}"/>
              </a:ext>
            </a:extLst>
          </p:cNvPr>
          <p:cNvGrpSpPr/>
          <p:nvPr/>
        </p:nvGrpSpPr>
        <p:grpSpPr>
          <a:xfrm>
            <a:off x="4374445" y="1050694"/>
            <a:ext cx="4357740" cy="3896860"/>
            <a:chOff x="4374445" y="1050694"/>
            <a:chExt cx="4357740" cy="3896860"/>
          </a:xfrm>
        </p:grpSpPr>
        <p:grpSp>
          <p:nvGrpSpPr>
            <p:cNvPr id="9" name="Group 8"/>
            <p:cNvGrpSpPr/>
            <p:nvPr/>
          </p:nvGrpSpPr>
          <p:grpSpPr>
            <a:xfrm>
              <a:off x="4374445" y="1252000"/>
              <a:ext cx="4357740" cy="3695554"/>
              <a:chOff x="4374445" y="1252000"/>
              <a:chExt cx="4357740" cy="369555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8231" y="1720076"/>
                <a:ext cx="4043954" cy="32274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7" name="Straight Arrow Connector 26"/>
              <p:cNvCxnSpPr/>
              <p:nvPr/>
            </p:nvCxnSpPr>
            <p:spPr bwMode="gray">
              <a:xfrm flipV="1">
                <a:off x="4374445" y="1252000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CD38D5-6523-154D-931F-045342DE7930}"/>
                </a:ext>
              </a:extLst>
            </p:cNvPr>
            <p:cNvGrpSpPr/>
            <p:nvPr/>
          </p:nvGrpSpPr>
          <p:grpSpPr>
            <a:xfrm>
              <a:off x="5762718" y="1050694"/>
              <a:ext cx="2168431" cy="439845"/>
              <a:chOff x="5979215" y="1383815"/>
              <a:chExt cx="1616300" cy="43984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A814999-817D-9E42-989F-3D7879EEE7A9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FE47D69-E353-B441-B106-2BA990C7E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0430" y="1383815"/>
                <a:ext cx="336532" cy="439845"/>
              </a:xfrm>
              <a:prstGeom prst="rect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“pipeline-it”: 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89"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414"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continued: 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9" y="3041118"/>
            <a:ext cx="2633163" cy="755091"/>
            <a:chOff x="3884222" y="1238310"/>
            <a:chExt cx="3663087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1" y="1496447"/>
              <a:ext cx="3194968" cy="748651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input: “/home/</a:t>
              </a:r>
              <a:r>
                <a:rPr lang="en-US" sz="788" dirty="0" err="1">
                  <a:latin typeface="Consolas" panose="020B0609020204030204" pitchFamily="49" charset="0"/>
                </a:rPr>
                <a:t>bpeng</a:t>
              </a:r>
              <a:r>
                <a:rPr lang="en-US" sz="788" dirty="0"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output: “/home/</a:t>
              </a:r>
              <a:r>
                <a:rPr lang="en-US" sz="788" dirty="0" err="1">
                  <a:latin typeface="Consolas" panose="020B0609020204030204" pitchFamily="49" charset="0"/>
                </a:rPr>
                <a:t>bpeng</a:t>
              </a:r>
              <a:r>
                <a:rPr lang="en-US" sz="788" dirty="0"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195A5901-83BC-7748-867D-7D736458B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516" y="469318"/>
            <a:ext cx="2314758" cy="1253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765165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621BF-251C-9940-A40E-599FB6FE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992914"/>
            <a:ext cx="4976427" cy="4095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EEA80E-CA9D-AD48-85D8-065FE32BEFAE}"/>
              </a:ext>
            </a:extLst>
          </p:cNvPr>
          <p:cNvSpPr txBox="1"/>
          <p:nvPr/>
        </p:nvSpPr>
        <p:spPr>
          <a:xfrm>
            <a:off x="5387907" y="913130"/>
            <a:ext cx="350249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`container` executes the script in specified container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 err="1"/>
              <a:t>SoS</a:t>
            </a:r>
            <a:r>
              <a:rPr lang="en-US" sz="1800" dirty="0"/>
              <a:t> pulls docker image automatically if needed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-n</a:t>
            </a:r>
            <a:r>
              <a:rPr lang="en-US" sz="1800" dirty="0"/>
              <a:t>` (</a:t>
            </a:r>
            <a:r>
              <a:rPr lang="en-US" sz="1800" dirty="0" err="1"/>
              <a:t>dryrun</a:t>
            </a:r>
            <a:r>
              <a:rPr lang="en-US" sz="1800" dirty="0"/>
              <a:t>) shows the actual docker command used, and print instead of execute scripts.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Singularity support is in the 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82C830-CB0F-3B4C-B996-23691BDE3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56" t="15909" b="58996"/>
          <a:stretch/>
        </p:blipFill>
        <p:spPr>
          <a:xfrm>
            <a:off x="878958" y="1644502"/>
            <a:ext cx="4356549" cy="1027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97962"/>
            <a:chOff x="117493" y="1012850"/>
            <a:chExt cx="4430725" cy="38979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453612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897962"/>
            <a:chOff x="4624418" y="1012850"/>
            <a:chExt cx="4387534" cy="38979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453612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8" t="7075" r="16862" b="68137"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789831-80E3-CD48-82CD-40BF00DDFE8D}"/>
              </a:ext>
            </a:extLst>
          </p:cNvPr>
          <p:cNvGrpSpPr/>
          <p:nvPr/>
        </p:nvGrpSpPr>
        <p:grpSpPr>
          <a:xfrm>
            <a:off x="2965450" y="1256953"/>
            <a:ext cx="3040842" cy="2917326"/>
            <a:chOff x="6014258" y="1275936"/>
            <a:chExt cx="3040842" cy="2917326"/>
          </a:xfrm>
        </p:grpSpPr>
        <p:sp>
          <p:nvSpPr>
            <p:cNvPr id="50" name="Text Placeholder 3">
              <a:extLst>
                <a:ext uri="{FF2B5EF4-FFF2-40B4-BE49-F238E27FC236}">
                  <a16:creationId xmlns:a16="http://schemas.microsoft.com/office/drawing/2014/main" id="{39EF3101-7E4F-0F47-971F-3BCB333C63E6}"/>
                </a:ext>
              </a:extLst>
            </p:cNvPr>
            <p:cNvSpPr txBox="1">
              <a:spLocks/>
            </p:cNvSpPr>
            <p:nvPr/>
          </p:nvSpPr>
          <p:spPr>
            <a:xfrm>
              <a:off x="6014258" y="3194050"/>
              <a:ext cx="3040842" cy="999212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Reusable workflow to analyze new batches of data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Powerful workflow system for the creation of complex workflows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11CE42-8DCC-2546-8DEB-A686B3FC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76" y="1275936"/>
              <a:ext cx="2647333" cy="137506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1658BF-308F-3F4B-85BA-6585525E1D16}"/>
              </a:ext>
            </a:extLst>
          </p:cNvPr>
          <p:cNvGrpSpPr/>
          <p:nvPr/>
        </p:nvGrpSpPr>
        <p:grpSpPr>
          <a:xfrm>
            <a:off x="6103158" y="1154430"/>
            <a:ext cx="3040842" cy="3019849"/>
            <a:chOff x="3131358" y="1173413"/>
            <a:chExt cx="3040842" cy="3019849"/>
          </a:xfrm>
        </p:grpSpPr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id="{79B88491-6291-3B48-A4B0-40888013264D}"/>
                </a:ext>
              </a:extLst>
            </p:cNvPr>
            <p:cNvSpPr txBox="1">
              <a:spLocks/>
            </p:cNvSpPr>
            <p:nvPr/>
          </p:nvSpPr>
          <p:spPr>
            <a:xfrm>
              <a:off x="3131358" y="3194050"/>
              <a:ext cx="3040842" cy="999212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Use container to capture runtime environments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for batch data processing in the same notebook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2C8167-CA63-CD43-B787-F6B381A1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5841" y="1173413"/>
              <a:ext cx="2584028" cy="15801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A777CD-EB8A-6946-8BBA-A1369C42AEE7}"/>
              </a:ext>
            </a:extLst>
          </p:cNvPr>
          <p:cNvGrpSpPr/>
          <p:nvPr/>
        </p:nvGrpSpPr>
        <p:grpSpPr>
          <a:xfrm>
            <a:off x="232651" y="1092950"/>
            <a:ext cx="2569777" cy="3455912"/>
            <a:chOff x="232651" y="1092950"/>
            <a:chExt cx="2569777" cy="3455912"/>
          </a:xfrm>
        </p:grpSpPr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4B27A688-7762-1F47-9410-4A69AEEDA414}"/>
                </a:ext>
              </a:extLst>
            </p:cNvPr>
            <p:cNvSpPr txBox="1">
              <a:spLocks/>
            </p:cNvSpPr>
            <p:nvPr/>
          </p:nvSpPr>
          <p:spPr>
            <a:xfrm>
              <a:off x="248458" y="3194050"/>
              <a:ext cx="2553970" cy="1354812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Environment for multi-language interactive data analysis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Notebook with all input and output, revisions and session info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Report from multi-language data analysis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5A79D0-0ADF-B04C-A782-145806B5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651" y="1092950"/>
              <a:ext cx="2569777" cy="170307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34269" y="1344227"/>
            <a:ext cx="3726340" cy="1107996"/>
            <a:chOff x="2634269" y="1344227"/>
            <a:chExt cx="3726340" cy="11079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34269" y="1344227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698248" y="1344227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54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0.9.16.8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-notebook 0.9.16.7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2861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3"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is around the corner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2777</TotalTime>
  <Words>1360</Words>
  <Application>Microsoft Macintosh PowerPoint</Application>
  <PresentationFormat>On-screen Show (16:9)</PresentationFormat>
  <Paragraphs>338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From scratch steps to embedded SoS workflows </vt:lpstr>
      <vt:lpstr>Benefits of “pipeline-it”: parameters and runtime signatures</vt:lpstr>
      <vt:lpstr>Benefits continued: concurrent execution and external tasks</vt:lpstr>
      <vt:lpstr>SoS task model</vt:lpstr>
      <vt:lpstr>Execute scripts in docker containers</vt:lpstr>
      <vt:lpstr>Process-oriented vs outcome-oriented workflows</vt:lpstr>
      <vt:lpstr>SoS notebooks for reproducible data analysis</vt:lpstr>
      <vt:lpstr>Our previous computational environment</vt:lpstr>
      <vt:lpstr>Our new computational environment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174</cp:revision>
  <dcterms:created xsi:type="dcterms:W3CDTF">2018-08-17T13:40:10Z</dcterms:created>
  <dcterms:modified xsi:type="dcterms:W3CDTF">2018-08-21T14:18:44Z</dcterms:modified>
</cp:coreProperties>
</file>